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</p:sldIdLst>
  <p:sldSz cy="6858000" cx="9144000"/>
  <p:notesSz cx="6858000" cy="9144000"/>
  <p:embeddedFontLst>
    <p:embeddedFont>
      <p:font typeface="Proxima Nova"/>
      <p:regular r:id="rId21"/>
      <p:bold r:id="rId22"/>
      <p:italic r:id="rId23"/>
      <p:boldItalic r:id="rId24"/>
    </p:embeddedFont>
    <p:embeddedFont>
      <p:font typeface="Dela Gothic One"/>
      <p:regular r:id="rId25"/>
    </p:embeddedFont>
    <p:embeddedFont>
      <p:font typeface="Alfa Slab One"/>
      <p:regular r:id="rId2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000000"/>
          </p15:clr>
        </p15:guide>
        <p15:guide id="2" pos="2880">
          <p15:clr>
            <a:srgbClr val="000000"/>
          </p15:clr>
        </p15:guide>
      </p15:sldGuideLst>
    </p:ext>
    <p:ext uri="GoogleSlidesCustomDataVersion2">
      <go:slidesCustomData xmlns:go="http://customooxmlschemas.google.com/" r:id="rId27" roundtripDataSignature="AMtx7mhQttWS2EGSSAD9DXJL14fpYzzDv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05687647-8044-45CC-920C-C3B2DCBA3DFD}">
  <a:tblStyle styleId="{05687647-8044-45CC-920C-C3B2DCBA3DFD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4.xml"/><Relationship Id="rId22" Type="http://schemas.openxmlformats.org/officeDocument/2006/relationships/font" Target="fonts/ProximaNova-bold.fntdata"/><Relationship Id="rId21" Type="http://schemas.openxmlformats.org/officeDocument/2006/relationships/font" Target="fonts/ProximaNova-regular.fntdata"/><Relationship Id="rId24" Type="http://schemas.openxmlformats.org/officeDocument/2006/relationships/font" Target="fonts/ProximaNova-boldItalic.fntdata"/><Relationship Id="rId23" Type="http://schemas.openxmlformats.org/officeDocument/2006/relationships/font" Target="fonts/ProximaNova-italic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26" Type="http://schemas.openxmlformats.org/officeDocument/2006/relationships/font" Target="fonts/AlfaSlabOne-regular.fntdata"/><Relationship Id="rId25" Type="http://schemas.openxmlformats.org/officeDocument/2006/relationships/font" Target="fonts/DelaGothicOne-regular.fntdata"/><Relationship Id="rId27" Type="http://customschemas.google.com/relationships/presentationmetadata" Target="metadata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jpg>
</file>

<file path=ppt/media/image11.png>
</file>

<file path=ppt/media/image12.jpg>
</file>

<file path=ppt/media/image13.jpg>
</file>

<file path=ppt/media/image14.jpg>
</file>

<file path=ppt/media/image15.png>
</file>

<file path=ppt/media/image16.jpg>
</file>

<file path=ppt/media/image17.jpg>
</file>

<file path=ppt/media/image2.jpg>
</file>

<file path=ppt/media/image3.jpg>
</file>

<file path=ppt/media/image4.jpg>
</file>

<file path=ppt/media/image5.png>
</file>

<file path=ppt/media/image6.png>
</file>

<file path=ppt/media/image7.jpg>
</file>

<file path=ppt/media/image8.jp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" name="Google Shape;60;p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2cb9250ea56_1_59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" name="Google Shape;136;g2cb9250ea56_1_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2cc06b46fdb_0_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" name="Google Shape;142;g2cc06b46fdb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2cc06b46fdb_0_6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Google Shape;158;g2cc06b46fdb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g2cc213eb18c_0_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" name="Google Shape;164;g2cc213eb18c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2ccee351973_0_7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" name="Google Shape;170;g2ccee351973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" name="Google Shape;73;p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2ccaba8fbb4_1_14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Google Shape;79;g2ccaba8fbb4_1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" name="Google Shape;86;p4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" name="Google Shape;97;p5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6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2cb9250ea56_2_5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2cb9250ea56_2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2cb9250ea56_1_54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Google Shape;130;g2cb9250ea56_1_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Google Shape;10;g2cc06b46fdb_0_2611"/>
          <p:cNvCxnSpPr/>
          <p:nvPr/>
        </p:nvCxnSpPr>
        <p:spPr>
          <a:xfrm>
            <a:off x="4278300" y="3668217"/>
            <a:ext cx="587400" cy="0"/>
          </a:xfrm>
          <a:prstGeom prst="straightConnector1">
            <a:avLst/>
          </a:prstGeom>
          <a:noFill/>
          <a:ln cap="flat" cmpd="sng" w="7620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1" name="Google Shape;11;g2cc06b46fdb_0_2611"/>
          <p:cNvSpPr txBox="1"/>
          <p:nvPr>
            <p:ph type="ctrTitle"/>
          </p:nvPr>
        </p:nvSpPr>
        <p:spPr>
          <a:xfrm>
            <a:off x="311700" y="794633"/>
            <a:ext cx="8520600" cy="2610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1pPr>
            <a:lvl2pPr lvl="1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2pPr>
            <a:lvl3pPr lvl="2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3pPr>
            <a:lvl4pPr lvl="3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4pPr>
            <a:lvl5pPr lvl="4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5pPr>
            <a:lvl6pPr lvl="5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6pPr>
            <a:lvl7pPr lvl="6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7pPr>
            <a:lvl8pPr lvl="7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8pPr>
            <a:lvl9pPr lvl="8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9pPr>
          </a:lstStyle>
          <a:p/>
        </p:txBody>
      </p:sp>
      <p:sp>
        <p:nvSpPr>
          <p:cNvPr id="12" name="Google Shape;12;g2cc06b46fdb_0_2611"/>
          <p:cNvSpPr txBox="1"/>
          <p:nvPr>
            <p:ph idx="1" type="subTitle"/>
          </p:nvPr>
        </p:nvSpPr>
        <p:spPr>
          <a:xfrm>
            <a:off x="311700" y="4221097"/>
            <a:ext cx="8520600" cy="97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3" name="Google Shape;13;g2cc06b46fdb_0_2611"/>
          <p:cNvSpPr txBox="1"/>
          <p:nvPr>
            <p:ph idx="12" type="sldNum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l-G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g2cc06b46fdb_0_2648"/>
          <p:cNvSpPr txBox="1"/>
          <p:nvPr>
            <p:ph hasCustomPrompt="1" type="title"/>
          </p:nvPr>
        </p:nvSpPr>
        <p:spPr>
          <a:xfrm>
            <a:off x="311700" y="1557233"/>
            <a:ext cx="8520600" cy="2640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48" name="Google Shape;48;g2cc06b46fdb_0_2648"/>
          <p:cNvSpPr txBox="1"/>
          <p:nvPr>
            <p:ph idx="1" type="body"/>
          </p:nvPr>
        </p:nvSpPr>
        <p:spPr>
          <a:xfrm>
            <a:off x="311700" y="4299000"/>
            <a:ext cx="8520600" cy="142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9" name="Google Shape;49;g2cc06b46fdb_0_2648"/>
          <p:cNvSpPr txBox="1"/>
          <p:nvPr>
            <p:ph idx="12" type="sldNum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l-G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2cc06b46fdb_0_2652"/>
          <p:cNvSpPr txBox="1"/>
          <p:nvPr>
            <p:ph idx="12" type="sldNum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l-G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Τίτλος και Αντικείμενο" type="obj">
  <p:cSld name="OBJECT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g2cc06b46fdb_0_2654"/>
          <p:cNvSpPr txBox="1"/>
          <p:nvPr>
            <p:ph type="title"/>
          </p:nvPr>
        </p:nvSpPr>
        <p:spPr>
          <a:xfrm>
            <a:off x="457200" y="155448"/>
            <a:ext cx="8229600" cy="125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45700" wrap="square" tIns="45700">
            <a:norm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Clr>
                <a:srgbClr val="FFC700"/>
              </a:buClr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54" name="Google Shape;54;g2cc06b46fdb_0_2654"/>
          <p:cNvSpPr txBox="1"/>
          <p:nvPr>
            <p:ph idx="1" type="body"/>
          </p:nvPr>
        </p:nvSpPr>
        <p:spPr>
          <a:xfrm>
            <a:off x="457200" y="1775191"/>
            <a:ext cx="8229600" cy="46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54850" spcFirstLastPara="1" rIns="91425" wrap="square" tIns="91425">
            <a:normAutofit/>
          </a:bodyPr>
          <a:lstStyle>
            <a:lvl1pPr indent="-320040" lvl="0" marL="457200" rtl="0" algn="l">
              <a:spcBef>
                <a:spcPts val="0"/>
              </a:spcBef>
              <a:spcAft>
                <a:spcPts val="0"/>
              </a:spcAft>
              <a:buSzPts val="1440"/>
              <a:buChar char="●"/>
              <a:defRPr/>
            </a:lvl1pPr>
            <a:lvl2pPr indent="-331469" lvl="1" marL="914400" rtl="0" algn="l">
              <a:spcBef>
                <a:spcPts val="1200"/>
              </a:spcBef>
              <a:spcAft>
                <a:spcPts val="0"/>
              </a:spcAft>
              <a:buSzPts val="1620"/>
              <a:buChar char="○"/>
              <a:defRPr/>
            </a:lvl2pPr>
            <a:lvl3pPr indent="-342900" lvl="2" marL="1371600" rtl="0" algn="l">
              <a:spcBef>
                <a:spcPts val="1200"/>
              </a:spcBef>
              <a:spcAft>
                <a:spcPts val="0"/>
              </a:spcAft>
              <a:buSzPts val="1800"/>
              <a:buChar char="■"/>
              <a:defRPr/>
            </a:lvl3pPr>
            <a:lvl4pPr indent="-342900" lvl="3" marL="1828800" rtl="0" algn="l">
              <a:spcBef>
                <a:spcPts val="120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rtl="0" algn="l">
              <a:spcBef>
                <a:spcPts val="120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rtl="0" algn="l">
              <a:spcBef>
                <a:spcPts val="120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rtl="0" algn="l">
              <a:spcBef>
                <a:spcPts val="120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rtl="0" algn="l">
              <a:spcBef>
                <a:spcPts val="120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rtl="0" algn="l">
              <a:spcBef>
                <a:spcPts val="1200"/>
              </a:spcBef>
              <a:spcAft>
                <a:spcPts val="120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55" name="Google Shape;55;g2cc06b46fdb_0_2654"/>
          <p:cNvSpPr txBox="1"/>
          <p:nvPr>
            <p:ph idx="10" type="dt"/>
          </p:nvPr>
        </p:nvSpPr>
        <p:spPr>
          <a:xfrm>
            <a:off x="457200" y="6476999"/>
            <a:ext cx="2133600" cy="2742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109725" spcFirstLastPara="1" rIns="45700" wrap="square" tIns="45700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g2cc06b46fdb_0_2654"/>
          <p:cNvSpPr txBox="1"/>
          <p:nvPr>
            <p:ph idx="11" type="ftr"/>
          </p:nvPr>
        </p:nvSpPr>
        <p:spPr>
          <a:xfrm>
            <a:off x="2640596" y="6476999"/>
            <a:ext cx="5507700" cy="2742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45700" spcFirstLastPara="1" rIns="45700" wrap="square" tIns="45700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" name="Google Shape;57;g2cc06b46fdb_0_2654"/>
          <p:cNvSpPr txBox="1"/>
          <p:nvPr>
            <p:ph idx="12" type="sldNum"/>
          </p:nvPr>
        </p:nvSpPr>
        <p:spPr>
          <a:xfrm>
            <a:off x="8204396" y="6476999"/>
            <a:ext cx="733800" cy="2742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91425" spcFirstLastPara="1" rIns="91425" wrap="square" tIns="45700">
            <a:normAutofit/>
          </a:bodyPr>
          <a:lstStyle>
            <a:lvl1pPr indent="0" lvl="0" marL="0" rtl="0" algn="r">
              <a:spcBef>
                <a:spcPts val="0"/>
              </a:spcBef>
              <a:buNone/>
              <a:defRPr/>
            </a:lvl1pPr>
            <a:lvl2pPr indent="0" lvl="1" marL="0" rtl="0" algn="r">
              <a:spcBef>
                <a:spcPts val="0"/>
              </a:spcBef>
              <a:buNone/>
              <a:defRPr/>
            </a:lvl2pPr>
            <a:lvl3pPr indent="0" lvl="2" marL="0" rtl="0" algn="r">
              <a:spcBef>
                <a:spcPts val="0"/>
              </a:spcBef>
              <a:buNone/>
              <a:defRPr/>
            </a:lvl3pPr>
            <a:lvl4pPr indent="0" lvl="3" marL="0" rtl="0" algn="r">
              <a:spcBef>
                <a:spcPts val="0"/>
              </a:spcBef>
              <a:buNone/>
              <a:defRPr/>
            </a:lvl4pPr>
            <a:lvl5pPr indent="0" lvl="4" marL="0" rtl="0" algn="r">
              <a:spcBef>
                <a:spcPts val="0"/>
              </a:spcBef>
              <a:buNone/>
              <a:defRPr/>
            </a:lvl5pPr>
            <a:lvl6pPr indent="0" lvl="5" marL="0" rtl="0" algn="r">
              <a:spcBef>
                <a:spcPts val="0"/>
              </a:spcBef>
              <a:buNone/>
              <a:defRPr/>
            </a:lvl6pPr>
            <a:lvl7pPr indent="0" lvl="6" marL="0" rtl="0" algn="r">
              <a:spcBef>
                <a:spcPts val="0"/>
              </a:spcBef>
              <a:buNone/>
              <a:defRPr/>
            </a:lvl7pPr>
            <a:lvl8pPr indent="0" lvl="7" marL="0" rtl="0" algn="r">
              <a:spcBef>
                <a:spcPts val="0"/>
              </a:spcBef>
              <a:buNone/>
              <a:defRPr/>
            </a:lvl8pPr>
            <a:lvl9pPr indent="0" lvl="8" marL="0" rt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l-G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g2cc06b46fdb_0_2616"/>
          <p:cNvSpPr txBox="1"/>
          <p:nvPr>
            <p:ph type="title"/>
          </p:nvPr>
        </p:nvSpPr>
        <p:spPr>
          <a:xfrm>
            <a:off x="311700" y="3307400"/>
            <a:ext cx="8114400" cy="326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6" name="Google Shape;16;g2cc06b46fdb_0_2616"/>
          <p:cNvSpPr txBox="1"/>
          <p:nvPr>
            <p:ph idx="12" type="sldNum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l-G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g2cc06b46fdb_0_2619"/>
          <p:cNvSpPr txBox="1"/>
          <p:nvPr>
            <p:ph type="title"/>
          </p:nvPr>
        </p:nvSpPr>
        <p:spPr>
          <a:xfrm>
            <a:off x="311700" y="593367"/>
            <a:ext cx="8520600" cy="7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9" name="Google Shape;19;g2cc06b46fdb_0_2619"/>
          <p:cNvSpPr txBox="1"/>
          <p:nvPr>
            <p:ph idx="1" type="body"/>
          </p:nvPr>
        </p:nvSpPr>
        <p:spPr>
          <a:xfrm>
            <a:off x="311700" y="1536633"/>
            <a:ext cx="8520600" cy="455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" name="Google Shape;20;g2cc06b46fdb_0_2619"/>
          <p:cNvSpPr txBox="1"/>
          <p:nvPr>
            <p:ph idx="12" type="sldNum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l-G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g2cc06b46fdb_0_2623"/>
          <p:cNvSpPr txBox="1"/>
          <p:nvPr>
            <p:ph type="title"/>
          </p:nvPr>
        </p:nvSpPr>
        <p:spPr>
          <a:xfrm>
            <a:off x="311700" y="593367"/>
            <a:ext cx="8520600" cy="7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3" name="Google Shape;23;g2cc06b46fdb_0_2623"/>
          <p:cNvSpPr txBox="1"/>
          <p:nvPr>
            <p:ph idx="1" type="body"/>
          </p:nvPr>
        </p:nvSpPr>
        <p:spPr>
          <a:xfrm>
            <a:off x="311700" y="1536633"/>
            <a:ext cx="3999900" cy="455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g2cc06b46fdb_0_2623"/>
          <p:cNvSpPr txBox="1"/>
          <p:nvPr>
            <p:ph idx="2" type="body"/>
          </p:nvPr>
        </p:nvSpPr>
        <p:spPr>
          <a:xfrm>
            <a:off x="4832400" y="1536633"/>
            <a:ext cx="3999900" cy="455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5" name="Google Shape;25;g2cc06b46fdb_0_2623"/>
          <p:cNvSpPr txBox="1"/>
          <p:nvPr>
            <p:ph idx="12" type="sldNum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l-G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g2cc06b46fdb_0_2628"/>
          <p:cNvSpPr txBox="1"/>
          <p:nvPr>
            <p:ph type="title"/>
          </p:nvPr>
        </p:nvSpPr>
        <p:spPr>
          <a:xfrm>
            <a:off x="311700" y="593367"/>
            <a:ext cx="8520600" cy="7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8" name="Google Shape;28;g2cc06b46fdb_0_2628"/>
          <p:cNvSpPr txBox="1"/>
          <p:nvPr>
            <p:ph idx="12" type="sldNum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l-G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g2cc06b46fdb_0_2631"/>
          <p:cNvSpPr txBox="1"/>
          <p:nvPr>
            <p:ph type="title"/>
          </p:nvPr>
        </p:nvSpPr>
        <p:spPr>
          <a:xfrm>
            <a:off x="311700" y="842400"/>
            <a:ext cx="2808000" cy="100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1" name="Google Shape;31;g2cc06b46fdb_0_2631"/>
          <p:cNvSpPr txBox="1"/>
          <p:nvPr>
            <p:ph idx="1" type="body"/>
          </p:nvPr>
        </p:nvSpPr>
        <p:spPr>
          <a:xfrm>
            <a:off x="311700" y="1987833"/>
            <a:ext cx="2808000" cy="410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2" name="Google Shape;32;g2cc06b46fdb_0_2631"/>
          <p:cNvSpPr txBox="1"/>
          <p:nvPr>
            <p:ph idx="12" type="sldNum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l-G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3"/>
        </a:solidFill>
      </p:bgPr>
    </p:bg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g2cc06b46fdb_0_2635"/>
          <p:cNvSpPr txBox="1"/>
          <p:nvPr>
            <p:ph type="title"/>
          </p:nvPr>
        </p:nvSpPr>
        <p:spPr>
          <a:xfrm>
            <a:off x="490250" y="701800"/>
            <a:ext cx="5683800" cy="545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5" name="Google Shape;35;g2cc06b46fdb_0_2635"/>
          <p:cNvSpPr txBox="1"/>
          <p:nvPr>
            <p:ph idx="12" type="sldNum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l-G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g2cc06b46fdb_0_2638"/>
          <p:cNvSpPr/>
          <p:nvPr/>
        </p:nvSpPr>
        <p:spPr>
          <a:xfrm>
            <a:off x="4572000" y="133"/>
            <a:ext cx="4572000" cy="68580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8" name="Google Shape;38;g2cc06b46fdb_0_2638"/>
          <p:cNvCxnSpPr/>
          <p:nvPr/>
        </p:nvCxnSpPr>
        <p:spPr>
          <a:xfrm>
            <a:off x="5029675" y="59940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9" name="Google Shape;39;g2cc06b46fdb_0_2638"/>
          <p:cNvSpPr txBox="1"/>
          <p:nvPr>
            <p:ph type="title"/>
          </p:nvPr>
        </p:nvSpPr>
        <p:spPr>
          <a:xfrm>
            <a:off x="265500" y="1834132"/>
            <a:ext cx="4045200" cy="2069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9pPr>
          </a:lstStyle>
          <a:p/>
        </p:txBody>
      </p:sp>
      <p:sp>
        <p:nvSpPr>
          <p:cNvPr id="40" name="Google Shape;40;g2cc06b46fdb_0_2638"/>
          <p:cNvSpPr txBox="1"/>
          <p:nvPr>
            <p:ph idx="1" type="subTitle"/>
          </p:nvPr>
        </p:nvSpPr>
        <p:spPr>
          <a:xfrm>
            <a:off x="265500" y="3974834"/>
            <a:ext cx="4045200" cy="179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41" name="Google Shape;41;g2cc06b46fdb_0_2638"/>
          <p:cNvSpPr txBox="1"/>
          <p:nvPr>
            <p:ph idx="2" type="body"/>
          </p:nvPr>
        </p:nvSpPr>
        <p:spPr>
          <a:xfrm>
            <a:off x="4939500" y="965600"/>
            <a:ext cx="3837000" cy="4926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2" name="Google Shape;42;g2cc06b46fdb_0_2638"/>
          <p:cNvSpPr txBox="1"/>
          <p:nvPr>
            <p:ph idx="12" type="sldNum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l-G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g2cc06b46fdb_0_2645"/>
          <p:cNvSpPr txBox="1"/>
          <p:nvPr>
            <p:ph idx="1" type="body"/>
          </p:nvPr>
        </p:nvSpPr>
        <p:spPr>
          <a:xfrm>
            <a:off x="319500" y="5644967"/>
            <a:ext cx="5998800" cy="798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lfa Slab One"/>
              <a:buNone/>
              <a:defRPr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1pPr>
          </a:lstStyle>
          <a:p/>
        </p:txBody>
      </p:sp>
      <p:sp>
        <p:nvSpPr>
          <p:cNvPr id="45" name="Google Shape;45;g2cc06b46fdb_0_2645"/>
          <p:cNvSpPr txBox="1"/>
          <p:nvPr>
            <p:ph idx="12" type="sldNum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l-G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theme" Target="../theme/theme1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gameday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g2cc06b46fdb_0_2607"/>
          <p:cNvSpPr txBox="1"/>
          <p:nvPr>
            <p:ph type="title"/>
          </p:nvPr>
        </p:nvSpPr>
        <p:spPr>
          <a:xfrm>
            <a:off x="311700" y="593367"/>
            <a:ext cx="8520600" cy="76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9pPr>
          </a:lstStyle>
          <a:p/>
        </p:txBody>
      </p:sp>
      <p:sp>
        <p:nvSpPr>
          <p:cNvPr id="7" name="Google Shape;7;g2cc06b46fdb_0_2607"/>
          <p:cNvSpPr txBox="1"/>
          <p:nvPr>
            <p:ph idx="1" type="body"/>
          </p:nvPr>
        </p:nvSpPr>
        <p:spPr>
          <a:xfrm>
            <a:off x="311700" y="1536633"/>
            <a:ext cx="8520600" cy="45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Proxima Nova"/>
              <a:buChar char="●"/>
              <a:defRPr sz="18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○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■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●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○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■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●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○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■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8" name="Google Shape;8;g2cc06b46fdb_0_2607"/>
          <p:cNvSpPr txBox="1"/>
          <p:nvPr>
            <p:ph idx="12" type="sldNum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l-GR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ransition spd="med">
    <p:fade thruBlk="1"/>
  </p:transition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0.jp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1.png"/><Relationship Id="rId4" Type="http://schemas.openxmlformats.org/officeDocument/2006/relationships/image" Target="../media/image9.jpg"/><Relationship Id="rId5" Type="http://schemas.openxmlformats.org/officeDocument/2006/relationships/image" Target="../media/image2.jpg"/><Relationship Id="rId6" Type="http://schemas.openxmlformats.org/officeDocument/2006/relationships/image" Target="../media/image8.jpg"/><Relationship Id="rId7" Type="http://schemas.openxmlformats.org/officeDocument/2006/relationships/image" Target="../media/image5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2.xml"/><Relationship Id="rId3" Type="http://schemas.openxmlformats.org/officeDocument/2006/relationships/hyperlink" Target="https://openedtech.ellak.gr/6th-openedtech/" TargetMode="External"/><Relationship Id="rId4" Type="http://schemas.openxmlformats.org/officeDocument/2006/relationships/hyperlink" Target="https://github.com/panverger/PetAI" TargetMode="External"/><Relationship Id="rId5" Type="http://schemas.openxmlformats.org/officeDocument/2006/relationships/hyperlink" Target="http://194.63.218.9/site/Eraldo/gatakia/index.html" TargetMode="External"/><Relationship Id="rId6" Type="http://schemas.openxmlformats.org/officeDocument/2006/relationships/hyperlink" Target="http://194.63.218.9/gatakia/sim/" TargetMode="Externa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7.jp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6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.xml"/><Relationship Id="rId3" Type="http://schemas.openxmlformats.org/officeDocument/2006/relationships/hyperlink" Target="https://openedtech.ellak.gr/6th-openedtech/" TargetMode="Externa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3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png"/><Relationship Id="rId4" Type="http://schemas.openxmlformats.org/officeDocument/2006/relationships/image" Target="../media/image5.png"/><Relationship Id="rId5" Type="http://schemas.openxmlformats.org/officeDocument/2006/relationships/hyperlink" Target="http://194.63.218.9/site/Eraldo/gatakia/index.html" TargetMode="Externa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7.jpg"/><Relationship Id="rId4" Type="http://schemas.openxmlformats.org/officeDocument/2006/relationships/image" Target="../media/image16.jpg"/><Relationship Id="rId5" Type="http://schemas.openxmlformats.org/officeDocument/2006/relationships/image" Target="../media/image12.jp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3.jpg"/><Relationship Id="rId4" Type="http://schemas.openxmlformats.org/officeDocument/2006/relationships/image" Target="../media/image4.jpg"/><Relationship Id="rId5" Type="http://schemas.openxmlformats.org/officeDocument/2006/relationships/image" Target="../media/image15.png"/><Relationship Id="rId6" Type="http://schemas.openxmlformats.org/officeDocument/2006/relationships/image" Target="../media/image14.jp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1.png"/><Relationship Id="rId4" Type="http://schemas.openxmlformats.org/officeDocument/2006/relationships/image" Target="../media/image8.jpg"/><Relationship Id="rId5" Type="http://schemas.openxmlformats.org/officeDocument/2006/relationships/image" Target="../media/image9.jpg"/><Relationship Id="rId6" Type="http://schemas.openxmlformats.org/officeDocument/2006/relationships/image" Target="../media/image2.jp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E6B8AF"/>
        </a:solidFill>
      </p:bgPr>
    </p:bg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"/>
          <p:cNvSpPr txBox="1"/>
          <p:nvPr>
            <p:ph type="ctrTitle"/>
          </p:nvPr>
        </p:nvSpPr>
        <p:spPr>
          <a:xfrm>
            <a:off x="311700" y="794631"/>
            <a:ext cx="8520600" cy="816000"/>
          </a:xfrm>
          <a:prstGeom prst="rect">
            <a:avLst/>
          </a:prstGeom>
          <a:noFill/>
          <a:ln>
            <a:noFill/>
          </a:ln>
          <a:effectLst>
            <a:outerShdw blurRad="242888" rotWithShape="0" algn="bl" dir="2760000" dist="76200">
              <a:srgbClr val="000000">
                <a:alpha val="50000"/>
              </a:srgbClr>
            </a:outerShdw>
          </a:effectLst>
        </p:spPr>
        <p:txBody>
          <a:bodyPr anchorCtr="0" anchor="t" bIns="0" lIns="91425" spcFirstLastPara="1" rIns="45700" wrap="square" tIns="0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FFC700"/>
              </a:buClr>
              <a:buSzPct val="88865"/>
              <a:buFont typeface="Corbel"/>
              <a:buNone/>
            </a:pPr>
            <a:r>
              <a:rPr lang="el-GR">
                <a:solidFill>
                  <a:srgbClr val="0F1111"/>
                </a:solidFill>
                <a:latin typeface="Dela Gothic One"/>
                <a:ea typeface="Dela Gothic One"/>
                <a:cs typeface="Dela Gothic One"/>
                <a:sym typeface="Dela Gothic One"/>
              </a:rPr>
              <a:t>ΓΑΤΑΚΙΑ </a:t>
            </a:r>
            <a:r>
              <a:rPr lang="el-GR" sz="5288">
                <a:solidFill>
                  <a:srgbClr val="FFC700"/>
                </a:solidFill>
              </a:rPr>
              <a:t>PET.A.I</a:t>
            </a:r>
            <a:endParaRPr sz="5288">
              <a:solidFill>
                <a:srgbClr val="FFC700"/>
              </a:solidFill>
            </a:endParaRPr>
          </a:p>
        </p:txBody>
      </p:sp>
      <p:sp>
        <p:nvSpPr>
          <p:cNvPr id="63" name="Google Shape;63;p1"/>
          <p:cNvSpPr txBox="1"/>
          <p:nvPr>
            <p:ph idx="1" type="subTitle"/>
          </p:nvPr>
        </p:nvSpPr>
        <p:spPr>
          <a:xfrm>
            <a:off x="428975" y="5186922"/>
            <a:ext cx="8520600" cy="9780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118850" spcFirstLastPara="1" rIns="45700" wrap="square" tIns="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rPr b="1" lang="el-GR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Μια εργασία του 1</a:t>
            </a:r>
            <a:r>
              <a:rPr b="1" baseline="30000" lang="el-GR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ου</a:t>
            </a:r>
            <a:r>
              <a:rPr b="1" lang="el-GR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ΕΠΑ.Λ. Ρεθύμνου </a:t>
            </a:r>
            <a:endParaRPr b="1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pic>
        <p:nvPicPr>
          <p:cNvPr id="64" name="Google Shape;64;p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31350" y="1671071"/>
            <a:ext cx="3515853" cy="3515853"/>
          </a:xfrm>
          <a:prstGeom prst="rect">
            <a:avLst/>
          </a:prstGeom>
          <a:noFill/>
          <a:ln>
            <a:noFill/>
          </a:ln>
          <a:effectLst>
            <a:outerShdw blurRad="328613" rotWithShape="0" algn="bl" dir="2700000" dist="34290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  <p:transition spd="med">
    <p:fade thruBlk="1"/>
  </p:transition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E6B8AF"/>
        </a:solidFill>
      </p:bgPr>
    </p:bg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2cb9250ea56_1_59"/>
          <p:cNvSpPr txBox="1"/>
          <p:nvPr>
            <p:ph type="title"/>
          </p:nvPr>
        </p:nvSpPr>
        <p:spPr>
          <a:xfrm>
            <a:off x="311700" y="593367"/>
            <a:ext cx="8520600" cy="7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l-GR" sz="3200">
                <a:solidFill>
                  <a:schemeClr val="dk1"/>
                </a:solidFill>
              </a:rPr>
              <a:t>Τεχνικές Πληροφορίες </a:t>
            </a:r>
            <a:endParaRPr b="1" sz="3200">
              <a:solidFill>
                <a:schemeClr val="dk1"/>
              </a:solidFill>
            </a:endParaRPr>
          </a:p>
        </p:txBody>
      </p:sp>
      <p:sp>
        <p:nvSpPr>
          <p:cNvPr id="139" name="Google Shape;139;g2cb9250ea56_1_59"/>
          <p:cNvSpPr txBox="1"/>
          <p:nvPr/>
        </p:nvSpPr>
        <p:spPr>
          <a:xfrm>
            <a:off x="428800" y="1393600"/>
            <a:ext cx="8479800" cy="50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l-GR" sz="2200">
                <a:latin typeface="Proxima Nova"/>
                <a:ea typeface="Proxima Nova"/>
                <a:cs typeface="Proxima Nova"/>
                <a:sym typeface="Proxima Nova"/>
              </a:rPr>
              <a:t>Για την επικοινωνία όλων των υποσυστημάτων χρησιμοποιήθηκε η τεχνολογία MQTT που χρησιμοποιείται στο Internet Of Things (IOT).</a:t>
            </a:r>
            <a:endParaRPr sz="22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l-GR" sz="2200">
                <a:latin typeface="Proxima Nova"/>
                <a:ea typeface="Proxima Nova"/>
                <a:cs typeface="Proxima Nova"/>
                <a:sym typeface="Proxima Nova"/>
              </a:rPr>
              <a:t>Γράφτηκε κώδικας σε γλώσσα Javascript για επικοινωνία των σελίδων με το MQTT.</a:t>
            </a:r>
            <a:endParaRPr sz="22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l-GR" sz="2200">
                <a:latin typeface="Proxima Nova"/>
                <a:ea typeface="Proxima Nova"/>
                <a:cs typeface="Proxima Nova"/>
                <a:sym typeface="Proxima Nova"/>
              </a:rPr>
              <a:t>Ο προγραμματισμός της συσκευής Raspberry έγινε σε γλώσσα C επειδή με την χρήση της γλώσσας Python προέκυπταν προβλήματα συμβατότητας των βιβλιοθηκών.</a:t>
            </a:r>
            <a:endParaRPr sz="22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l-GR" sz="2200">
                <a:latin typeface="Proxima Nova"/>
                <a:ea typeface="Proxima Nova"/>
                <a:cs typeface="Proxima Nova"/>
                <a:sym typeface="Proxima Nova"/>
              </a:rPr>
              <a:t>Η προσομοίωση έγινε με το λογισμικό Verge 3D που μας παρέχει την δυνατότητα δημιουργίας διαδραστικών </a:t>
            </a:r>
            <a:r>
              <a:rPr lang="el-GR" sz="2200">
                <a:latin typeface="Proxima Nova"/>
                <a:ea typeface="Proxima Nova"/>
                <a:cs typeface="Proxima Nova"/>
                <a:sym typeface="Proxima Nova"/>
              </a:rPr>
              <a:t>τρισδιάστατων</a:t>
            </a:r>
            <a:r>
              <a:rPr lang="el-GR" sz="2200">
                <a:latin typeface="Proxima Nova"/>
                <a:ea typeface="Proxima Nova"/>
                <a:cs typeface="Proxima Nova"/>
                <a:sym typeface="Proxima Nova"/>
              </a:rPr>
              <a:t> μοντέλων. </a:t>
            </a:r>
            <a:endParaRPr sz="2200"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2cc06b46fdb_0_0"/>
          <p:cNvSpPr txBox="1"/>
          <p:nvPr>
            <p:ph type="title"/>
          </p:nvPr>
        </p:nvSpPr>
        <p:spPr>
          <a:xfrm>
            <a:off x="-16225" y="0"/>
            <a:ext cx="9144000" cy="1273800"/>
          </a:xfrm>
          <a:prstGeom prst="rect">
            <a:avLst/>
          </a:prstGeom>
          <a:solidFill>
            <a:srgbClr val="E6B8AF"/>
          </a:solidFill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l-GR" sz="3200">
                <a:solidFill>
                  <a:schemeClr val="dk1"/>
                </a:solidFill>
              </a:rPr>
              <a:t>Διάγραμμα λειτουργίας</a:t>
            </a:r>
            <a:endParaRPr b="1" sz="3200">
              <a:solidFill>
                <a:schemeClr val="dk1"/>
              </a:solidFill>
            </a:endParaRPr>
          </a:p>
        </p:txBody>
      </p:sp>
      <p:pic>
        <p:nvPicPr>
          <p:cNvPr id="145" name="Google Shape;145;g2cc06b46fdb_0_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90675" y="1464750"/>
            <a:ext cx="1880375" cy="1880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6" name="Google Shape;146;g2cc06b46fdb_0_0"/>
          <p:cNvPicPr preferRelativeResize="0"/>
          <p:nvPr/>
        </p:nvPicPr>
        <p:blipFill rotWithShape="1">
          <a:blip r:embed="rId4">
            <a:alphaModFix/>
          </a:blip>
          <a:srcRect b="12622" l="4439" r="6243" t="29369"/>
          <a:stretch/>
        </p:blipFill>
        <p:spPr>
          <a:xfrm>
            <a:off x="552538" y="2383125"/>
            <a:ext cx="1961275" cy="12738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47" name="Google Shape;147;g2cc06b46fdb_0_0"/>
          <p:cNvPicPr preferRelativeResize="0"/>
          <p:nvPr/>
        </p:nvPicPr>
        <p:blipFill rotWithShape="1">
          <a:blip r:embed="rId5">
            <a:alphaModFix/>
          </a:blip>
          <a:srcRect b="20741" l="16897" r="22817" t="7087"/>
          <a:stretch/>
        </p:blipFill>
        <p:spPr>
          <a:xfrm>
            <a:off x="6547925" y="2025295"/>
            <a:ext cx="1704100" cy="1601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8" name="Google Shape;148;g2cc06b46fdb_0_0"/>
          <p:cNvPicPr preferRelativeResize="0"/>
          <p:nvPr/>
        </p:nvPicPr>
        <p:blipFill rotWithShape="1">
          <a:blip r:embed="rId6">
            <a:alphaModFix/>
          </a:blip>
          <a:srcRect b="12519" l="11003" r="11011" t="12512"/>
          <a:stretch/>
        </p:blipFill>
        <p:spPr>
          <a:xfrm>
            <a:off x="2783913" y="4798025"/>
            <a:ext cx="2401675" cy="173272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49" name="Google Shape;149;g2cc06b46fdb_0_0"/>
          <p:cNvCxnSpPr>
            <a:stCxn id="146" idx="3"/>
            <a:endCxn id="145" idx="1"/>
          </p:cNvCxnSpPr>
          <p:nvPr/>
        </p:nvCxnSpPr>
        <p:spPr>
          <a:xfrm flipH="1" rot="10800000">
            <a:off x="2513812" y="2405050"/>
            <a:ext cx="1077000" cy="6150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50" name="Google Shape;150;g2cc06b46fdb_0_0"/>
          <p:cNvCxnSpPr>
            <a:stCxn id="145" idx="3"/>
            <a:endCxn id="147" idx="1"/>
          </p:cNvCxnSpPr>
          <p:nvPr/>
        </p:nvCxnSpPr>
        <p:spPr>
          <a:xfrm>
            <a:off x="5471050" y="2404937"/>
            <a:ext cx="1077000" cy="4209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51" name="Google Shape;151;g2cc06b46fdb_0_0"/>
          <p:cNvCxnSpPr>
            <a:stCxn id="145" idx="2"/>
            <a:endCxn id="148" idx="0"/>
          </p:cNvCxnSpPr>
          <p:nvPr/>
        </p:nvCxnSpPr>
        <p:spPr>
          <a:xfrm flipH="1">
            <a:off x="3984862" y="3345124"/>
            <a:ext cx="546000" cy="14529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52" name="Google Shape;152;g2cc06b46fdb_0_0"/>
          <p:cNvCxnSpPr/>
          <p:nvPr/>
        </p:nvCxnSpPr>
        <p:spPr>
          <a:xfrm flipH="1" rot="10800000">
            <a:off x="3380250" y="3225475"/>
            <a:ext cx="505500" cy="12636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pic>
        <p:nvPicPr>
          <p:cNvPr id="153" name="Google Shape;153;g2cc06b46fdb_0_0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6067819" y="4229700"/>
            <a:ext cx="2716229" cy="160137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54" name="Google Shape;154;g2cc06b46fdb_0_0"/>
          <p:cNvCxnSpPr>
            <a:stCxn id="148" idx="3"/>
          </p:cNvCxnSpPr>
          <p:nvPr/>
        </p:nvCxnSpPr>
        <p:spPr>
          <a:xfrm flipH="1" rot="10800000">
            <a:off x="5185587" y="4294588"/>
            <a:ext cx="877200" cy="13698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5" name="Google Shape;155;g2cc06b46fdb_0_0"/>
          <p:cNvCxnSpPr>
            <a:stCxn id="148" idx="3"/>
          </p:cNvCxnSpPr>
          <p:nvPr/>
        </p:nvCxnSpPr>
        <p:spPr>
          <a:xfrm>
            <a:off x="5185587" y="5664388"/>
            <a:ext cx="935400" cy="146400"/>
          </a:xfrm>
          <a:prstGeom prst="straightConnector1">
            <a:avLst/>
          </a:prstGeom>
          <a:noFill/>
          <a:ln cap="flat" cmpd="sng" w="19050">
            <a:solidFill>
              <a:srgbClr val="0F111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E6B8AF"/>
        </a:solidFill>
      </p:bgPr>
    </p:bg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2cc06b46fdb_0_6"/>
          <p:cNvSpPr txBox="1"/>
          <p:nvPr>
            <p:ph type="title"/>
          </p:nvPr>
        </p:nvSpPr>
        <p:spPr>
          <a:xfrm>
            <a:off x="311700" y="593367"/>
            <a:ext cx="8520600" cy="7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l-GR">
                <a:solidFill>
                  <a:srgbClr val="333333"/>
                </a:solidFill>
              </a:rPr>
              <a:t>Links</a:t>
            </a:r>
            <a:endParaRPr>
              <a:solidFill>
                <a:srgbClr val="333333"/>
              </a:solidFill>
            </a:endParaRPr>
          </a:p>
        </p:txBody>
      </p:sp>
      <p:graphicFrame>
        <p:nvGraphicFramePr>
          <p:cNvPr id="161" name="Google Shape;161;g2cc06b46fdb_0_6"/>
          <p:cNvGraphicFramePr/>
          <p:nvPr/>
        </p:nvGraphicFramePr>
        <p:xfrm>
          <a:off x="616525" y="16689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{05687647-8044-45CC-920C-C3B2DCBA3DFD}</a:tableStyleId>
              </a:tblPr>
              <a:tblGrid>
                <a:gridCol w="3350225"/>
                <a:gridCol w="4615125"/>
              </a:tblGrid>
              <a:tr h="66100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l-GR" sz="1800">
                          <a:solidFill>
                            <a:schemeClr val="dk2"/>
                          </a:solidFill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Τίτλος</a:t>
                      </a:r>
                      <a:endParaRPr b="1" sz="1800">
                        <a:solidFill>
                          <a:schemeClr val="dk2"/>
                        </a:solidFill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1800">
                        <a:solidFill>
                          <a:schemeClr val="dk2"/>
                        </a:solidFill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l-GR" sz="1800">
                          <a:solidFill>
                            <a:schemeClr val="dk2"/>
                          </a:solidFill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Σύνδεσμος</a:t>
                      </a:r>
                      <a:endParaRPr b="1" sz="1800">
                        <a:solidFill>
                          <a:schemeClr val="dk2"/>
                        </a:solidFill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/>
                </a:tc>
              </a:tr>
              <a:tr h="8136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l-GR" sz="1800">
                          <a:solidFill>
                            <a:schemeClr val="dk2"/>
                          </a:solidFill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6ος Πανελλήνιος Διαγωνισμός Ανοιχτών τεχνολογιών στην Εκπαίδευση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l-GR" sz="1800" u="sng">
                          <a:solidFill>
                            <a:schemeClr val="accent5"/>
                          </a:solidFill>
                          <a:latin typeface="Proxima Nova"/>
                          <a:ea typeface="Proxima Nova"/>
                          <a:cs typeface="Proxima Nova"/>
                          <a:sym typeface="Proxima Nova"/>
                          <a:hlinkClick r:id="rId3">
                            <a:extLst>
                              <a:ext uri="{A12FA001-AC4F-418D-AE19-62706E023703}">
                                <ahyp:hlinkClr val="tx"/>
                              </a:ext>
                            </a:extLst>
                          </a:hlinkClick>
                        </a:rPr>
                        <a:t>https://openedtech.ellak.gr/6th-openedtech/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6226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l-GR" sz="1800">
                          <a:solidFill>
                            <a:schemeClr val="dk2"/>
                          </a:solidFill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Σελίδα στο github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l-GR" sz="1800" u="sng">
                          <a:solidFill>
                            <a:schemeClr val="accent5"/>
                          </a:solidFill>
                          <a:latin typeface="Proxima Nova"/>
                          <a:ea typeface="Proxima Nova"/>
                          <a:cs typeface="Proxima Nova"/>
                          <a:sym typeface="Proxima Nova"/>
                          <a:hlinkClick r:id="rId4">
                            <a:extLst>
                              <a:ext uri="{A12FA001-AC4F-418D-AE19-62706E023703}">
                                <ahyp:hlinkClr val="tx"/>
                              </a:ext>
                            </a:extLst>
                          </a:hlinkClick>
                        </a:rPr>
                        <a:t>https://github.com/panverger/PetAI</a:t>
                      </a:r>
                      <a:r>
                        <a:rPr lang="el-GR" sz="1800" u="sng">
                          <a:solidFill>
                            <a:schemeClr val="accent5"/>
                          </a:solidFill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 </a:t>
                      </a:r>
                      <a:endParaRPr sz="1800"/>
                    </a:p>
                  </a:txBody>
                  <a:tcPr marT="91425" marB="91425" marR="91425" marL="91425"/>
                </a:tc>
              </a:tr>
              <a:tr h="6226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l-GR" sz="1800">
                          <a:solidFill>
                            <a:schemeClr val="dk2"/>
                          </a:solidFill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Σελίδα ελέγχου</a:t>
                      </a:r>
                      <a:endParaRPr sz="1800">
                        <a:solidFill>
                          <a:schemeClr val="dk2"/>
                        </a:solidFill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l-GR" sz="1800" u="sng">
                          <a:solidFill>
                            <a:schemeClr val="hlink"/>
                          </a:solidFill>
                          <a:hlinkClick r:id="rId5"/>
                        </a:rPr>
                        <a:t>http://194.63.218.9/site/Eraldo/gatakia/index.html</a:t>
                      </a:r>
                      <a:endParaRPr sz="1900"/>
                    </a:p>
                  </a:txBody>
                  <a:tcPr marT="91425" marB="91425" marR="91425" marL="91425"/>
                </a:tc>
              </a:tr>
              <a:tr h="6226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l-GR" sz="1800">
                          <a:solidFill>
                            <a:schemeClr val="dk2"/>
                          </a:solidFill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Προσομοίωση</a:t>
                      </a:r>
                      <a:r>
                        <a:rPr lang="el-GR" sz="1800">
                          <a:solidFill>
                            <a:schemeClr val="dk2"/>
                          </a:solidFill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 3D</a:t>
                      </a:r>
                      <a:endParaRPr sz="1800">
                        <a:solidFill>
                          <a:schemeClr val="dk2"/>
                        </a:solidFill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l-GR" sz="1800" u="sng">
                          <a:solidFill>
                            <a:schemeClr val="accent5"/>
                          </a:solidFill>
                          <a:latin typeface="Proxima Nova"/>
                          <a:ea typeface="Proxima Nova"/>
                          <a:cs typeface="Proxima Nova"/>
                          <a:sym typeface="Proxima Nova"/>
                          <a:hlinkClick r:id="rId6">
                            <a:extLst>
                              <a:ext uri="{A12FA001-AC4F-418D-AE19-62706E023703}">
                                <ahyp:hlinkClr val="tx"/>
                              </a:ext>
                            </a:extLst>
                          </a:hlinkClick>
                        </a:rPr>
                        <a:t>http://194.63.218.9/gatakia/sim/</a:t>
                      </a:r>
                      <a:r>
                        <a:rPr lang="el-GR" sz="1800" u="sng">
                          <a:solidFill>
                            <a:schemeClr val="accent5"/>
                          </a:solidFill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 </a:t>
                      </a:r>
                      <a:endParaRPr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E6B8AF"/>
        </a:solidFill>
      </p:bgPr>
    </p:bg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2cc213eb18c_0_0"/>
          <p:cNvSpPr txBox="1"/>
          <p:nvPr>
            <p:ph type="title"/>
          </p:nvPr>
        </p:nvSpPr>
        <p:spPr>
          <a:xfrm>
            <a:off x="705000" y="506200"/>
            <a:ext cx="7734000" cy="85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l-GR">
                <a:solidFill>
                  <a:srgbClr val="000000"/>
                </a:solidFill>
              </a:rPr>
              <a:t>ΕΥΧΑΡΙΣΤΟΥΜΕ ΓΙΑ ΤΗΝ </a:t>
            </a:r>
            <a:r>
              <a:rPr b="1" lang="el-GR">
                <a:solidFill>
                  <a:srgbClr val="000000"/>
                </a:solidFill>
              </a:rPr>
              <a:t>ΠΡΟΣΟΧΗ</a:t>
            </a:r>
            <a:r>
              <a:rPr b="1" lang="el-GR">
                <a:solidFill>
                  <a:srgbClr val="000000"/>
                </a:solidFill>
              </a:rPr>
              <a:t> ΣΑΣ</a:t>
            </a:r>
            <a:endParaRPr b="1">
              <a:solidFill>
                <a:srgbClr val="000000"/>
              </a:solidFill>
            </a:endParaRPr>
          </a:p>
        </p:txBody>
      </p:sp>
      <p:pic>
        <p:nvPicPr>
          <p:cNvPr id="167" name="Google Shape;167;g2cc213eb18c_0_0"/>
          <p:cNvPicPr preferRelativeResize="0"/>
          <p:nvPr/>
        </p:nvPicPr>
        <p:blipFill rotWithShape="1">
          <a:blip r:embed="rId3">
            <a:alphaModFix/>
          </a:blip>
          <a:srcRect b="4611" l="0" r="0" t="4611"/>
          <a:stretch/>
        </p:blipFill>
        <p:spPr>
          <a:xfrm>
            <a:off x="2164663" y="1846597"/>
            <a:ext cx="4814676" cy="43707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E6B8AF"/>
        </a:solidFill>
      </p:bgPr>
    </p:bg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2ccee351973_0_7"/>
          <p:cNvSpPr txBox="1"/>
          <p:nvPr/>
        </p:nvSpPr>
        <p:spPr>
          <a:xfrm>
            <a:off x="656100" y="1535925"/>
            <a:ext cx="4534200" cy="264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l-GR" sz="2000">
                <a:solidFill>
                  <a:srgbClr val="333333"/>
                </a:solidFill>
                <a:latin typeface="Proxima Nova"/>
                <a:ea typeface="Proxima Nova"/>
                <a:cs typeface="Proxima Nova"/>
                <a:sym typeface="Proxima Nova"/>
              </a:rPr>
              <a:t>??</a:t>
            </a:r>
            <a:endParaRPr sz="2000">
              <a:solidFill>
                <a:srgbClr val="333333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333333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333333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l-GR" sz="2000">
                <a:solidFill>
                  <a:srgbClr val="333333"/>
                </a:solidFill>
                <a:latin typeface="Proxima Nova"/>
                <a:ea typeface="Proxima Nova"/>
                <a:cs typeface="Proxima Nova"/>
                <a:sym typeface="Proxima Nova"/>
              </a:rPr>
              <a:t>Το κατοικίδιο φοράει ένα πομπό bluetooth ο οποίος μπορεί να αναγνωριστεί από τη συσκευή raspberry που θα υπάρχει μέσα στο σπίτι. </a:t>
            </a:r>
            <a:endParaRPr sz="1800">
              <a:solidFill>
                <a:schemeClr val="dk2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cxnSp>
        <p:nvCxnSpPr>
          <p:cNvPr id="173" name="Google Shape;173;g2ccee351973_0_7"/>
          <p:cNvCxnSpPr/>
          <p:nvPr/>
        </p:nvCxnSpPr>
        <p:spPr>
          <a:xfrm flipH="1" rot="10800000">
            <a:off x="3702100" y="4312838"/>
            <a:ext cx="1394400" cy="1007700"/>
          </a:xfrm>
          <a:prstGeom prst="straightConnector1">
            <a:avLst/>
          </a:prstGeom>
          <a:noFill/>
          <a:ln cap="flat" cmpd="sng" w="7620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pic>
        <p:nvPicPr>
          <p:cNvPr id="174" name="Google Shape;174;g2ccee351973_0_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20041" y="493475"/>
            <a:ext cx="4030459" cy="3941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E6B8AF"/>
        </a:solidFill>
      </p:bgPr>
    </p:bg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2"/>
          <p:cNvSpPr txBox="1"/>
          <p:nvPr>
            <p:ph type="title"/>
          </p:nvPr>
        </p:nvSpPr>
        <p:spPr>
          <a:xfrm>
            <a:off x="457200" y="155448"/>
            <a:ext cx="8229600" cy="125272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45700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FFC700"/>
              </a:buClr>
              <a:buSzPts val="4500"/>
              <a:buFont typeface="Corbel"/>
              <a:buNone/>
            </a:pPr>
            <a:r>
              <a:rPr b="1" lang="el-GR" sz="3200">
                <a:solidFill>
                  <a:srgbClr val="1C3AA9"/>
                </a:solidFill>
              </a:rPr>
              <a:t>Η ιδέα και η αφορμή δημιουργίας</a:t>
            </a:r>
            <a:endParaRPr b="1" sz="3200">
              <a:solidFill>
                <a:srgbClr val="1C3AA9"/>
              </a:solidFill>
            </a:endParaRPr>
          </a:p>
        </p:txBody>
      </p:sp>
      <p:sp>
        <p:nvSpPr>
          <p:cNvPr id="70" name="Google Shape;70;p2"/>
          <p:cNvSpPr txBox="1"/>
          <p:nvPr>
            <p:ph idx="1" type="body"/>
          </p:nvPr>
        </p:nvSpPr>
        <p:spPr>
          <a:xfrm>
            <a:off x="457200" y="1561325"/>
            <a:ext cx="8229600" cy="489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54850" spcFirstLastPara="1" rIns="91425" wrap="square" tIns="91425">
            <a:normAutofit fontScale="85000"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ct val="73532"/>
              <a:buNone/>
            </a:pPr>
            <a:r>
              <a:rPr lang="el-GR" sz="3481">
                <a:solidFill>
                  <a:srgbClr val="333333"/>
                </a:solidFill>
              </a:rPr>
              <a:t>Με αφορμή τον </a:t>
            </a:r>
            <a:r>
              <a:rPr i="1" lang="el-GR" sz="3481" u="sng">
                <a:solidFill>
                  <a:srgbClr val="333333"/>
                </a:solidFill>
              </a:rPr>
              <a:t>6ο Πανελλήνιο Διαγωνισμό Ανοιχτών τεχνολογιών στη εκπαίδευση</a:t>
            </a:r>
            <a:r>
              <a:rPr lang="el-GR" sz="3481">
                <a:solidFill>
                  <a:srgbClr val="333333"/>
                </a:solidFill>
              </a:rPr>
              <a:t>, μέσα στα πλαίσια του μαθήματος της Διαχείρισης βάσης δεδομένων και ειδικών θεμάτων </a:t>
            </a:r>
            <a:r>
              <a:rPr lang="el-GR" sz="3481">
                <a:solidFill>
                  <a:srgbClr val="333333"/>
                </a:solidFill>
              </a:rPr>
              <a:t>προγραμματισμού</a:t>
            </a:r>
            <a:r>
              <a:rPr lang="el-GR" sz="3481">
                <a:solidFill>
                  <a:srgbClr val="333333"/>
                </a:solidFill>
              </a:rPr>
              <a:t> με τον καθηγητή </a:t>
            </a:r>
            <a:r>
              <a:rPr i="1" lang="el-GR" sz="3481">
                <a:solidFill>
                  <a:srgbClr val="333333"/>
                </a:solidFill>
              </a:rPr>
              <a:t>Παναγιώτη Βεργαράκη</a:t>
            </a:r>
            <a:r>
              <a:rPr lang="el-GR" sz="3481">
                <a:solidFill>
                  <a:srgbClr val="333333"/>
                </a:solidFill>
              </a:rPr>
              <a:t>, κάναμε brainstorming και καταλήξαμε πως ένα ενδιαφέρον και χρήσιμο project, είναι τα Γατάκια PET.A.I. </a:t>
            </a:r>
            <a:endParaRPr sz="3481">
              <a:solidFill>
                <a:srgbClr val="333333"/>
              </a:solidFill>
            </a:endParaRPr>
          </a:p>
          <a:p>
            <a:pPr indent="0" lvl="0" marL="0" rtl="0" algn="ctr">
              <a:spcBef>
                <a:spcPts val="1200"/>
              </a:spcBef>
              <a:spcAft>
                <a:spcPts val="0"/>
              </a:spcAft>
              <a:buSzPct val="104592"/>
              <a:buNone/>
            </a:pPr>
            <a:r>
              <a:rPr lang="el-GR" sz="2447" u="sng">
                <a:solidFill>
                  <a:schemeClr val="hlink"/>
                </a:solidFill>
                <a:hlinkClick r:id="rId3"/>
              </a:rPr>
              <a:t>https://openedtech.ellak.gr/6th-openedtech/</a:t>
            </a:r>
            <a:endParaRPr sz="2447"/>
          </a:p>
          <a:p>
            <a:pPr indent="0" lvl="0" marL="0" rtl="0" algn="ctr">
              <a:spcBef>
                <a:spcPts val="1200"/>
              </a:spcBef>
              <a:spcAft>
                <a:spcPts val="1200"/>
              </a:spcAft>
              <a:buSzPct val="142222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E6B8AF"/>
        </a:solidFill>
      </p:bgPr>
    </p:bg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3"/>
          <p:cNvSpPr txBox="1"/>
          <p:nvPr>
            <p:ph type="title"/>
          </p:nvPr>
        </p:nvSpPr>
        <p:spPr>
          <a:xfrm>
            <a:off x="457200" y="155448"/>
            <a:ext cx="8229600" cy="125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45700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FFC700"/>
              </a:buClr>
              <a:buSzPts val="4500"/>
              <a:buFont typeface="Corbel"/>
              <a:buNone/>
            </a:pPr>
            <a:r>
              <a:rPr b="1" lang="el-GR" sz="3200">
                <a:solidFill>
                  <a:srgbClr val="1C3AA9"/>
                </a:solidFill>
              </a:rPr>
              <a:t>Πρόγραμμα</a:t>
            </a:r>
            <a:endParaRPr b="1" sz="3200">
              <a:solidFill>
                <a:srgbClr val="1C3AA9"/>
              </a:solidFill>
            </a:endParaRPr>
          </a:p>
        </p:txBody>
      </p:sp>
      <p:sp>
        <p:nvSpPr>
          <p:cNvPr id="76" name="Google Shape;76;p3"/>
          <p:cNvSpPr txBox="1"/>
          <p:nvPr>
            <p:ph idx="1" type="body"/>
          </p:nvPr>
        </p:nvSpPr>
        <p:spPr>
          <a:xfrm>
            <a:off x="457200" y="1775191"/>
            <a:ext cx="8229600" cy="462560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54850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2560"/>
              <a:buNone/>
            </a:pPr>
            <a:r>
              <a:rPr lang="el-GR" sz="2900">
                <a:solidFill>
                  <a:srgbClr val="000000"/>
                </a:solidFill>
              </a:rPr>
              <a:t>Το Project πέρα από το κομμάτι του υλικού, </a:t>
            </a:r>
            <a:r>
              <a:rPr lang="el-GR" sz="2900">
                <a:solidFill>
                  <a:srgbClr val="000000"/>
                </a:solidFill>
              </a:rPr>
              <a:t>αποτελείται</a:t>
            </a:r>
            <a:r>
              <a:rPr lang="el-GR" sz="2900">
                <a:solidFill>
                  <a:srgbClr val="000000"/>
                </a:solidFill>
              </a:rPr>
              <a:t> κυρίως από κώδικα και συνδυασμό πολλαπλών υπηρεσιών εφαρμογών. </a:t>
            </a:r>
            <a:endParaRPr sz="29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2560"/>
              <a:buNone/>
            </a:pPr>
            <a:r>
              <a:t/>
            </a:r>
            <a:endParaRPr sz="29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2560"/>
              <a:buNone/>
            </a:pPr>
            <a:r>
              <a:rPr lang="el-GR" sz="2900">
                <a:solidFill>
                  <a:srgbClr val="000000"/>
                </a:solidFill>
              </a:rPr>
              <a:t>Αρκετά κομμάτια του κώδικα υλοποιήθηκαν </a:t>
            </a:r>
            <a:r>
              <a:rPr lang="el-GR" sz="2900">
                <a:solidFill>
                  <a:srgbClr val="000000"/>
                </a:solidFill>
              </a:rPr>
              <a:t>από</a:t>
            </a:r>
            <a:r>
              <a:rPr lang="el-GR" sz="2900">
                <a:solidFill>
                  <a:srgbClr val="000000"/>
                </a:solidFill>
              </a:rPr>
              <a:t> τους μαθητές Σβιντίσκυ Αλεξέι, Ντόβα Ελένη, Εράλντο Μπουσμπρένη και Μάνο Δρυγιαννάκη. </a:t>
            </a:r>
            <a:endParaRPr sz="2900"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E6B8AF"/>
        </a:solidFill>
      </p:bgPr>
    </p:bg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2ccaba8fbb4_1_14"/>
          <p:cNvSpPr txBox="1"/>
          <p:nvPr>
            <p:ph type="title"/>
          </p:nvPr>
        </p:nvSpPr>
        <p:spPr>
          <a:xfrm>
            <a:off x="457200" y="459548"/>
            <a:ext cx="8229600" cy="1252800"/>
          </a:xfrm>
          <a:prstGeom prst="rect">
            <a:avLst/>
          </a:prstGeom>
        </p:spPr>
        <p:txBody>
          <a:bodyPr anchorCtr="0" anchor="ctr" bIns="45700" lIns="91425" spcFirstLastPara="1" rIns="45700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FFC700"/>
              </a:buClr>
              <a:buSzPts val="4500"/>
              <a:buFont typeface="Corbel"/>
              <a:buNone/>
            </a:pPr>
            <a:r>
              <a:rPr b="1" lang="el-GR" sz="3200">
                <a:solidFill>
                  <a:srgbClr val="1C3AA9"/>
                </a:solidFill>
              </a:rPr>
              <a:t>Ιστοσελίδα</a:t>
            </a:r>
            <a:endParaRPr b="1">
              <a:solidFill>
                <a:srgbClr val="1C3AA9"/>
              </a:solidFill>
            </a:endParaRPr>
          </a:p>
        </p:txBody>
      </p:sp>
      <p:sp>
        <p:nvSpPr>
          <p:cNvPr id="82" name="Google Shape;82;g2ccaba8fbb4_1_14"/>
          <p:cNvSpPr txBox="1"/>
          <p:nvPr>
            <p:ph idx="1" type="body"/>
          </p:nvPr>
        </p:nvSpPr>
        <p:spPr>
          <a:xfrm>
            <a:off x="415250" y="1775200"/>
            <a:ext cx="4523700" cy="4625700"/>
          </a:xfrm>
          <a:prstGeom prst="rect">
            <a:avLst/>
          </a:prstGeom>
        </p:spPr>
        <p:txBody>
          <a:bodyPr anchorCtr="0" anchor="t" bIns="45700" lIns="54850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Clr>
                <a:srgbClr val="000000"/>
              </a:buClr>
              <a:buSzPts val="2560"/>
              <a:buFont typeface="Arial"/>
              <a:buNone/>
            </a:pPr>
            <a:r>
              <a:rPr lang="el-GR" sz="2400">
                <a:solidFill>
                  <a:srgbClr val="333333"/>
                </a:solidFill>
              </a:rPr>
              <a:t>Η ιστοσελίδα υλοποιήθηκε από τον Εράλντο, ο οποίος με τις γνώσεις του και την αφοσίωσή του, χρησιμοποίησε την προγραμματιστική γλώσσα Javascript, παρακολουθώντας την κάθε λεπτομέρεια, συντελόντας έτσι στην επίτευξη του στόχου του project. </a:t>
            </a:r>
            <a:endParaRPr/>
          </a:p>
        </p:txBody>
      </p:sp>
      <p:pic>
        <p:nvPicPr>
          <p:cNvPr id="83" name="Google Shape;83;g2ccaba8fbb4_1_14"/>
          <p:cNvPicPr preferRelativeResize="0"/>
          <p:nvPr/>
        </p:nvPicPr>
        <p:blipFill rotWithShape="1">
          <a:blip r:embed="rId3">
            <a:alphaModFix/>
          </a:blip>
          <a:srcRect b="0" l="0" r="0" t="7978"/>
          <a:stretch/>
        </p:blipFill>
        <p:spPr>
          <a:xfrm>
            <a:off x="5176348" y="1775200"/>
            <a:ext cx="3383151" cy="4151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E6B8AF"/>
        </a:solidFill>
      </p:bgPr>
    </p:bg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4"/>
          <p:cNvSpPr txBox="1"/>
          <p:nvPr>
            <p:ph type="title"/>
          </p:nvPr>
        </p:nvSpPr>
        <p:spPr>
          <a:xfrm>
            <a:off x="457200" y="155448"/>
            <a:ext cx="8229600" cy="125272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45700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FFC700"/>
              </a:buClr>
              <a:buSzPts val="4500"/>
              <a:buFont typeface="Corbel"/>
              <a:buNone/>
            </a:pPr>
            <a:r>
              <a:rPr b="1" lang="el-GR" sz="3200">
                <a:solidFill>
                  <a:srgbClr val="3C78D8"/>
                </a:solidFill>
              </a:rPr>
              <a:t>Ιστοσελίδα</a:t>
            </a:r>
            <a:endParaRPr b="1" sz="3200">
              <a:solidFill>
                <a:srgbClr val="3C78D8"/>
              </a:solidFill>
            </a:endParaRPr>
          </a:p>
        </p:txBody>
      </p:sp>
      <p:sp>
        <p:nvSpPr>
          <p:cNvPr id="89" name="Google Shape;89;p4"/>
          <p:cNvSpPr txBox="1"/>
          <p:nvPr>
            <p:ph idx="1" type="body"/>
          </p:nvPr>
        </p:nvSpPr>
        <p:spPr>
          <a:xfrm>
            <a:off x="509625" y="1116200"/>
            <a:ext cx="8229600" cy="5102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54850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2560"/>
              <a:buNone/>
            </a:pPr>
            <a:r>
              <a:rPr lang="el-GR" sz="2400">
                <a:solidFill>
                  <a:srgbClr val="333333"/>
                </a:solidFill>
              </a:rPr>
              <a:t>Η ιστοσελίδα υλοποιήθηκε από τον Εράλντο, ο οποίος με τις γνώσεις του και την </a:t>
            </a:r>
            <a:r>
              <a:rPr lang="el-GR" sz="2400">
                <a:solidFill>
                  <a:srgbClr val="333333"/>
                </a:solidFill>
              </a:rPr>
              <a:t>αφοσίωσή</a:t>
            </a:r>
            <a:r>
              <a:rPr lang="el-GR" sz="2400">
                <a:solidFill>
                  <a:srgbClr val="333333"/>
                </a:solidFill>
              </a:rPr>
              <a:t> του, χρησιμοποίησε την </a:t>
            </a:r>
            <a:r>
              <a:rPr lang="el-GR" sz="2400">
                <a:solidFill>
                  <a:srgbClr val="333333"/>
                </a:solidFill>
              </a:rPr>
              <a:t>προγραμματιστική</a:t>
            </a:r>
            <a:r>
              <a:rPr lang="el-GR" sz="2400">
                <a:solidFill>
                  <a:srgbClr val="333333"/>
                </a:solidFill>
              </a:rPr>
              <a:t> γλώσσα Javascript, παρακολουθώντας την κάθε λεπτομέρεια, συντελόντας έτσι στην </a:t>
            </a:r>
            <a:r>
              <a:rPr lang="el-GR" sz="2400">
                <a:solidFill>
                  <a:srgbClr val="333333"/>
                </a:solidFill>
              </a:rPr>
              <a:t>επίτευξη</a:t>
            </a:r>
            <a:r>
              <a:rPr lang="el-GR" sz="2400">
                <a:solidFill>
                  <a:srgbClr val="333333"/>
                </a:solidFill>
              </a:rPr>
              <a:t> του στόχου του project. </a:t>
            </a:r>
            <a:endParaRPr sz="2400">
              <a:solidFill>
                <a:srgbClr val="333333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SzPts val="2560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SzPts val="2560"/>
              <a:buNone/>
            </a:pPr>
            <a:r>
              <a:rPr lang="el-GR"/>
              <a:t>                           </a:t>
            </a:r>
            <a:endParaRPr/>
          </a:p>
        </p:txBody>
      </p:sp>
      <p:sp>
        <p:nvSpPr>
          <p:cNvPr id="90" name="Google Shape;90;p4"/>
          <p:cNvSpPr txBox="1"/>
          <p:nvPr/>
        </p:nvSpPr>
        <p:spPr>
          <a:xfrm>
            <a:off x="5686075" y="4519575"/>
            <a:ext cx="2925000" cy="194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l-GR" sz="18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rPr>
              <a:t>Να μπει screenshot της σελίδας</a:t>
            </a:r>
            <a:endParaRPr sz="1800">
              <a:solidFill>
                <a:schemeClr val="dk2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91" name="Google Shape;91;p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6370700"/>
            <a:ext cx="610382" cy="334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2" name="Google Shape;92;p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210800" y="3817906"/>
            <a:ext cx="4710850" cy="2649869"/>
          </a:xfrm>
          <a:prstGeom prst="rect">
            <a:avLst/>
          </a:prstGeom>
          <a:noFill/>
          <a:ln>
            <a:noFill/>
          </a:ln>
        </p:spPr>
      </p:pic>
      <p:sp>
        <p:nvSpPr>
          <p:cNvPr id="93" name="Google Shape;93;p4"/>
          <p:cNvSpPr txBox="1"/>
          <p:nvPr/>
        </p:nvSpPr>
        <p:spPr>
          <a:xfrm>
            <a:off x="392700" y="3518938"/>
            <a:ext cx="3818100" cy="362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l-GR" sz="2400">
                <a:solidFill>
                  <a:srgbClr val="333333"/>
                </a:solidFill>
                <a:latin typeface="Proxima Nova"/>
                <a:ea typeface="Proxima Nova"/>
                <a:cs typeface="Proxima Nova"/>
                <a:sym typeface="Proxima Nova"/>
              </a:rPr>
              <a:t>Η ιστοσελίδα περιλαμβάνει 4 κουμπιά για τον έλεγχο της πόρτας και για την προβολή του ιστορικου κίνησης.</a:t>
            </a:r>
            <a:endParaRPr sz="2400">
              <a:solidFill>
                <a:srgbClr val="333333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2560"/>
              <a:buFont typeface="Arial"/>
              <a:buNone/>
            </a:pPr>
            <a:r>
              <a:rPr lang="el-GR" sz="18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rPr>
              <a:t>  </a:t>
            </a:r>
            <a:endParaRPr sz="2400">
              <a:solidFill>
                <a:srgbClr val="333333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94" name="Google Shape;94;p4"/>
          <p:cNvSpPr txBox="1"/>
          <p:nvPr/>
        </p:nvSpPr>
        <p:spPr>
          <a:xfrm>
            <a:off x="5686082" y="3158700"/>
            <a:ext cx="2064900" cy="54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Clr>
                <a:srgbClr val="000000"/>
              </a:buClr>
              <a:buSzPts val="2560"/>
              <a:buFont typeface="Arial"/>
              <a:buNone/>
            </a:pPr>
            <a:r>
              <a:rPr lang="el-GR" sz="2000">
                <a:solidFill>
                  <a:schemeClr val="accent5"/>
                </a:solidFill>
                <a:uFill>
                  <a:noFill/>
                </a:uFill>
                <a:latin typeface="Proxima Nova"/>
                <a:ea typeface="Proxima Nova"/>
                <a:cs typeface="Proxima Nova"/>
                <a:sym typeface="Proxima Nova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gatakia site</a:t>
            </a:r>
            <a:endParaRPr sz="1800">
              <a:solidFill>
                <a:schemeClr val="dk2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E6B8AF"/>
        </a:solidFill>
      </p:bgPr>
    </p:bg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5"/>
          <p:cNvSpPr txBox="1"/>
          <p:nvPr>
            <p:ph type="title"/>
          </p:nvPr>
        </p:nvSpPr>
        <p:spPr>
          <a:xfrm>
            <a:off x="457200" y="155448"/>
            <a:ext cx="8229600" cy="125272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45700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FFC700"/>
              </a:buClr>
              <a:buSzPts val="4500"/>
              <a:buFont typeface="Corbel"/>
              <a:buNone/>
            </a:pPr>
            <a:r>
              <a:rPr b="1" lang="el-GR" sz="3200">
                <a:solidFill>
                  <a:schemeClr val="accent5"/>
                </a:solidFill>
              </a:rPr>
              <a:t>Η Πόρτα</a:t>
            </a:r>
            <a:endParaRPr b="1" sz="3200">
              <a:solidFill>
                <a:schemeClr val="accent5"/>
              </a:solidFill>
            </a:endParaRPr>
          </a:p>
        </p:txBody>
      </p:sp>
      <p:sp>
        <p:nvSpPr>
          <p:cNvPr id="100" name="Google Shape;100;p5"/>
          <p:cNvSpPr txBox="1"/>
          <p:nvPr>
            <p:ph idx="1" type="body"/>
          </p:nvPr>
        </p:nvSpPr>
        <p:spPr>
          <a:xfrm>
            <a:off x="457200" y="1116191"/>
            <a:ext cx="8229600" cy="46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54850" spcFirstLastPara="1" rIns="91425" wrap="square" tIns="91425">
            <a:normAutofit/>
          </a:bodyPr>
          <a:lstStyle/>
          <a:p>
            <a:pPr indent="-320040" lvl="0" marL="438912" rtl="0" algn="ctr">
              <a:spcBef>
                <a:spcPts val="0"/>
              </a:spcBef>
              <a:spcAft>
                <a:spcPts val="1200"/>
              </a:spcAft>
              <a:buSzPts val="2560"/>
              <a:buNone/>
            </a:pPr>
            <a:r>
              <a:rPr lang="el-GR"/>
              <a:t>	</a:t>
            </a:r>
            <a:r>
              <a:rPr lang="el-GR" sz="2700">
                <a:solidFill>
                  <a:srgbClr val="000000"/>
                </a:solidFill>
              </a:rPr>
              <a:t>Η πόρτα σχεδιάστηκε από τον Στράτο ενώ τα πλαστικά φτιάχτηκαν με την βοήθεια του </a:t>
            </a:r>
            <a:r>
              <a:rPr lang="el-GR" sz="2700">
                <a:solidFill>
                  <a:srgbClr val="000000"/>
                </a:solidFill>
              </a:rPr>
              <a:t>tinkercad</a:t>
            </a:r>
            <a:r>
              <a:rPr lang="el-GR" sz="2700">
                <a:solidFill>
                  <a:srgbClr val="000000"/>
                </a:solidFill>
              </a:rPr>
              <a:t>.</a:t>
            </a:r>
            <a:endParaRPr sz="2700">
              <a:solidFill>
                <a:srgbClr val="000000"/>
              </a:solidFill>
            </a:endParaRPr>
          </a:p>
        </p:txBody>
      </p:sp>
      <p:pic>
        <p:nvPicPr>
          <p:cNvPr id="101" name="Google Shape;101;p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200" y="3139800"/>
            <a:ext cx="2984003" cy="32059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02" name="Google Shape;102;p5"/>
          <p:cNvPicPr preferRelativeResize="0"/>
          <p:nvPr/>
        </p:nvPicPr>
        <p:blipFill rotWithShape="1">
          <a:blip r:embed="rId4">
            <a:alphaModFix/>
          </a:blip>
          <a:srcRect b="2143" l="0" r="0" t="0"/>
          <a:stretch/>
        </p:blipFill>
        <p:spPr>
          <a:xfrm>
            <a:off x="3727800" y="2991975"/>
            <a:ext cx="4787850" cy="3501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3" name="Google Shape;103;p5"/>
          <p:cNvPicPr preferRelativeResize="0"/>
          <p:nvPr/>
        </p:nvPicPr>
        <p:blipFill rotWithShape="1">
          <a:blip r:embed="rId5">
            <a:alphaModFix/>
          </a:blip>
          <a:srcRect b="20686" l="27375" r="26714" t="16185"/>
          <a:stretch/>
        </p:blipFill>
        <p:spPr>
          <a:xfrm>
            <a:off x="5463325" y="396537"/>
            <a:ext cx="610300" cy="770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E6B8AF"/>
        </a:solidFill>
      </p:bgPr>
    </p:bg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6"/>
          <p:cNvSpPr txBox="1"/>
          <p:nvPr>
            <p:ph type="title"/>
          </p:nvPr>
        </p:nvSpPr>
        <p:spPr>
          <a:xfrm>
            <a:off x="1731900" y="194825"/>
            <a:ext cx="4716900" cy="125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45700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FFC700"/>
              </a:buClr>
              <a:buSzPts val="4500"/>
              <a:buFont typeface="Corbel"/>
              <a:buNone/>
            </a:pPr>
            <a:r>
              <a:rPr lang="el-GR" sz="3200">
                <a:solidFill>
                  <a:srgbClr val="CC0000"/>
                </a:solidFill>
              </a:rPr>
              <a:t>RASPBERRY </a:t>
            </a:r>
            <a:endParaRPr sz="3200">
              <a:solidFill>
                <a:srgbClr val="CC0000"/>
              </a:solidFill>
            </a:endParaRPr>
          </a:p>
        </p:txBody>
      </p:sp>
      <p:sp>
        <p:nvSpPr>
          <p:cNvPr id="109" name="Google Shape;109;p6"/>
          <p:cNvSpPr txBox="1"/>
          <p:nvPr>
            <p:ph idx="1" type="body"/>
          </p:nvPr>
        </p:nvSpPr>
        <p:spPr>
          <a:xfrm>
            <a:off x="457200" y="1775191"/>
            <a:ext cx="8229600" cy="462560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54850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2560"/>
              <a:buNone/>
            </a:pPr>
            <a:r>
              <a:rPr lang="el-GR"/>
              <a:t>  </a:t>
            </a:r>
            <a:r>
              <a:rPr lang="el-GR" sz="2400">
                <a:solidFill>
                  <a:srgbClr val="000000"/>
                </a:solidFill>
              </a:rPr>
              <a:t>Tα raspberry </a:t>
            </a:r>
            <a:r>
              <a:rPr lang="el-GR" sz="2400">
                <a:solidFill>
                  <a:srgbClr val="000000"/>
                </a:solidFill>
              </a:rPr>
              <a:t>συνδέθηκαν</a:t>
            </a:r>
            <a:r>
              <a:rPr lang="el-GR" sz="2400">
                <a:solidFill>
                  <a:srgbClr val="000000"/>
                </a:solidFill>
              </a:rPr>
              <a:t> με την συμβολή</a:t>
            </a:r>
            <a:endParaRPr sz="2400">
              <a:solidFill>
                <a:srgbClr val="000000"/>
              </a:solidFill>
            </a:endParaRPr>
          </a:p>
          <a:p>
            <a:pPr indent="-320040" lvl="0" marL="438912" rtl="0" algn="ctr">
              <a:spcBef>
                <a:spcPts val="0"/>
              </a:spcBef>
              <a:spcAft>
                <a:spcPts val="0"/>
              </a:spcAft>
              <a:buSzPts val="2560"/>
              <a:buNone/>
            </a:pPr>
            <a:r>
              <a:rPr lang="el-GR" sz="2400">
                <a:solidFill>
                  <a:srgbClr val="000000"/>
                </a:solidFill>
              </a:rPr>
              <a:t>όλης της τάξης καθώς έπρεπε να</a:t>
            </a:r>
            <a:endParaRPr sz="2400">
              <a:solidFill>
                <a:srgbClr val="000000"/>
              </a:solidFill>
            </a:endParaRPr>
          </a:p>
          <a:p>
            <a:pPr indent="-320040" lvl="0" marL="438912" rtl="0" algn="ctr">
              <a:spcBef>
                <a:spcPts val="0"/>
              </a:spcBef>
              <a:spcAft>
                <a:spcPts val="0"/>
              </a:spcAft>
              <a:buSzPts val="2560"/>
              <a:buNone/>
            </a:pPr>
            <a:r>
              <a:rPr lang="el-GR" sz="2400">
                <a:solidFill>
                  <a:srgbClr val="000000"/>
                </a:solidFill>
              </a:rPr>
              <a:t>συντονιστούν</a:t>
            </a:r>
            <a:r>
              <a:rPr lang="el-GR" sz="2400">
                <a:solidFill>
                  <a:srgbClr val="000000"/>
                </a:solidFill>
              </a:rPr>
              <a:t> τα πάντα και να λειτουργούν</a:t>
            </a:r>
            <a:endParaRPr sz="2400">
              <a:solidFill>
                <a:srgbClr val="000000"/>
              </a:solidFill>
            </a:endParaRPr>
          </a:p>
          <a:p>
            <a:pPr indent="-320040" lvl="0" marL="438912" rtl="0" algn="ctr">
              <a:spcBef>
                <a:spcPts val="0"/>
              </a:spcBef>
              <a:spcAft>
                <a:spcPts val="1200"/>
              </a:spcAft>
              <a:buSzPts val="2560"/>
              <a:buNone/>
            </a:pPr>
            <a:r>
              <a:rPr lang="el-GR" sz="2400">
                <a:solidFill>
                  <a:srgbClr val="000000"/>
                </a:solidFill>
              </a:rPr>
              <a:t>ταυτόχρονα, χωρίς την παρουσία σφαλμάτων. </a:t>
            </a:r>
            <a:endParaRPr sz="2400">
              <a:solidFill>
                <a:srgbClr val="000000"/>
              </a:solidFill>
            </a:endParaRPr>
          </a:p>
        </p:txBody>
      </p:sp>
      <p:pic>
        <p:nvPicPr>
          <p:cNvPr descr="C:\Users\user.SEK120\Downloads\IMG_20240308_092356.jpg" id="110" name="Google Shape;110;p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758766" y="4206025"/>
            <a:ext cx="3535959" cy="265197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C:\Users\user.SEK120\Downloads\IMG_20240308_092409.jpg" id="111" name="Google Shape;111;p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294721" y="4206025"/>
            <a:ext cx="2849280" cy="2651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2" name="Google Shape;112;p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532175" y="453300"/>
            <a:ext cx="624000" cy="624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3" name="Google Shape;113;p6"/>
          <p:cNvPicPr preferRelativeResize="0"/>
          <p:nvPr/>
        </p:nvPicPr>
        <p:blipFill rotWithShape="1">
          <a:blip r:embed="rId6">
            <a:alphaModFix/>
          </a:blip>
          <a:srcRect b="0" l="0" r="0" t="19923"/>
          <a:stretch/>
        </p:blipFill>
        <p:spPr>
          <a:xfrm>
            <a:off x="0" y="4206025"/>
            <a:ext cx="2758776" cy="26519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2cb9250ea56_2_5"/>
          <p:cNvSpPr txBox="1"/>
          <p:nvPr>
            <p:ph type="title"/>
          </p:nvPr>
        </p:nvSpPr>
        <p:spPr>
          <a:xfrm>
            <a:off x="0" y="0"/>
            <a:ext cx="9144000" cy="993300"/>
          </a:xfrm>
          <a:prstGeom prst="rect">
            <a:avLst/>
          </a:prstGeom>
          <a:solidFill>
            <a:srgbClr val="E6B8AF"/>
          </a:solidFill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lang="el-GR" sz="3300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rPr>
              <a:t>Εξοπλισμός </a:t>
            </a:r>
            <a:endParaRPr b="0" sz="3300">
              <a:solidFill>
                <a:schemeClr val="dk1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  <p:pic>
        <p:nvPicPr>
          <p:cNvPr id="119" name="Google Shape;119;g2cb9250ea56_2_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" y="1495625"/>
            <a:ext cx="3079899" cy="3079899"/>
          </a:xfrm>
          <a:prstGeom prst="rect">
            <a:avLst/>
          </a:prstGeom>
          <a:noFill/>
          <a:ln>
            <a:noFill/>
          </a:ln>
        </p:spPr>
      </p:pic>
      <p:sp>
        <p:nvSpPr>
          <p:cNvPr id="120" name="Google Shape;120;g2cb9250ea56_2_5"/>
          <p:cNvSpPr txBox="1"/>
          <p:nvPr/>
        </p:nvSpPr>
        <p:spPr>
          <a:xfrm>
            <a:off x="5043175" y="1495625"/>
            <a:ext cx="237000" cy="17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121" name="Google Shape;121;g2cb9250ea56_2_5"/>
          <p:cNvPicPr preferRelativeResize="0"/>
          <p:nvPr/>
        </p:nvPicPr>
        <p:blipFill rotWithShape="1">
          <a:blip r:embed="rId4">
            <a:alphaModFix/>
          </a:blip>
          <a:srcRect b="11897" l="10395" r="11619" t="13134"/>
          <a:stretch/>
        </p:blipFill>
        <p:spPr>
          <a:xfrm>
            <a:off x="3309263" y="4032450"/>
            <a:ext cx="2401675" cy="1732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2" name="Google Shape;122;g2cb9250ea56_2_5"/>
          <p:cNvPicPr preferRelativeResize="0"/>
          <p:nvPr/>
        </p:nvPicPr>
        <p:blipFill rotWithShape="1">
          <a:blip r:embed="rId5">
            <a:alphaModFix/>
          </a:blip>
          <a:srcRect b="12622" l="4439" r="6243" t="29369"/>
          <a:stretch/>
        </p:blipFill>
        <p:spPr>
          <a:xfrm>
            <a:off x="3204338" y="1056038"/>
            <a:ext cx="2799700" cy="18183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23" name="Google Shape;123;g2cb9250ea56_2_5"/>
          <p:cNvPicPr preferRelativeResize="0"/>
          <p:nvPr/>
        </p:nvPicPr>
        <p:blipFill rotWithShape="1">
          <a:blip r:embed="rId6">
            <a:alphaModFix/>
          </a:blip>
          <a:srcRect b="20741" l="16897" r="22817" t="7087"/>
          <a:stretch/>
        </p:blipFill>
        <p:spPr>
          <a:xfrm>
            <a:off x="6128475" y="1733238"/>
            <a:ext cx="2917549" cy="2741700"/>
          </a:xfrm>
          <a:prstGeom prst="rect">
            <a:avLst/>
          </a:prstGeom>
          <a:noFill/>
          <a:ln>
            <a:noFill/>
          </a:ln>
        </p:spPr>
      </p:pic>
      <p:sp>
        <p:nvSpPr>
          <p:cNvPr id="124" name="Google Shape;124;g2cb9250ea56_2_5"/>
          <p:cNvSpPr txBox="1"/>
          <p:nvPr/>
        </p:nvSpPr>
        <p:spPr>
          <a:xfrm>
            <a:off x="170475" y="4637388"/>
            <a:ext cx="2401800" cy="9459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800"/>
              </a:spcAft>
              <a:buNone/>
            </a:pPr>
            <a:r>
              <a:rPr lang="el-GR" sz="2300">
                <a:solidFill>
                  <a:srgbClr val="4F5B62"/>
                </a:solidFill>
              </a:rPr>
              <a:t>Raspberry Pi 5 4GB</a:t>
            </a:r>
            <a:endParaRPr sz="1800">
              <a:solidFill>
                <a:schemeClr val="dk2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25" name="Google Shape;125;g2cb9250ea56_2_5"/>
          <p:cNvSpPr txBox="1"/>
          <p:nvPr/>
        </p:nvSpPr>
        <p:spPr>
          <a:xfrm>
            <a:off x="1987250" y="5834100"/>
            <a:ext cx="5198100" cy="8796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500"/>
              </a:spcAft>
              <a:buNone/>
            </a:pPr>
            <a:r>
              <a:rPr b="1" lang="el-GR" sz="2100">
                <a:solidFill>
                  <a:srgbClr val="333333"/>
                </a:solidFill>
              </a:rPr>
              <a:t>7 inch LCD HDMI Touch Screen 1024*600</a:t>
            </a:r>
            <a:endParaRPr sz="1800">
              <a:solidFill>
                <a:schemeClr val="dk2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26" name="Google Shape;126;g2cb9250ea56_2_5"/>
          <p:cNvSpPr txBox="1"/>
          <p:nvPr/>
        </p:nvSpPr>
        <p:spPr>
          <a:xfrm>
            <a:off x="3204350" y="2934600"/>
            <a:ext cx="2767500" cy="9234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l-GR" sz="2400">
                <a:solidFill>
                  <a:srgbClr val="333333"/>
                </a:solidFill>
              </a:rPr>
              <a:t>Bluetooth Gps Tracker</a:t>
            </a:r>
            <a:endParaRPr sz="1800">
              <a:solidFill>
                <a:srgbClr val="333333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27" name="Google Shape;127;g2cb9250ea56_2_5"/>
          <p:cNvSpPr txBox="1"/>
          <p:nvPr/>
        </p:nvSpPr>
        <p:spPr>
          <a:xfrm>
            <a:off x="6969100" y="4626850"/>
            <a:ext cx="1419300" cy="8313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3333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l-GR" sz="1800">
                <a:solidFill>
                  <a:srgbClr val="0F1111"/>
                </a:solidFill>
              </a:rPr>
              <a:t>Servo Motor</a:t>
            </a:r>
            <a:endParaRPr sz="1800">
              <a:solidFill>
                <a:schemeClr val="dk2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E6B8AF"/>
        </a:solidFill>
      </p:bgPr>
    </p:bg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2cb9250ea56_1_54"/>
          <p:cNvSpPr txBox="1"/>
          <p:nvPr>
            <p:ph type="title"/>
          </p:nvPr>
        </p:nvSpPr>
        <p:spPr>
          <a:xfrm>
            <a:off x="311700" y="593367"/>
            <a:ext cx="8520600" cy="7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l-GR" sz="3200">
                <a:solidFill>
                  <a:schemeClr val="dk1"/>
                </a:solidFill>
              </a:rPr>
              <a:t>Πως Λειτουργεί</a:t>
            </a:r>
            <a:endParaRPr b="1" sz="3200">
              <a:solidFill>
                <a:schemeClr val="dk1"/>
              </a:solidFill>
            </a:endParaRPr>
          </a:p>
        </p:txBody>
      </p:sp>
      <p:sp>
        <p:nvSpPr>
          <p:cNvPr id="133" name="Google Shape;133;g2cb9250ea56_1_54"/>
          <p:cNvSpPr txBox="1"/>
          <p:nvPr/>
        </p:nvSpPr>
        <p:spPr>
          <a:xfrm>
            <a:off x="428800" y="1187425"/>
            <a:ext cx="8355900" cy="52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l-GR" sz="2000">
                <a:solidFill>
                  <a:srgbClr val="333333"/>
                </a:solidFill>
                <a:latin typeface="Proxima Nova"/>
                <a:ea typeface="Proxima Nova"/>
                <a:cs typeface="Proxima Nova"/>
                <a:sym typeface="Proxima Nova"/>
              </a:rPr>
              <a:t>Το κατοικίδιο φοράει ένα πομπό bluetooth ο οποίος μπορεί να αναγνωριστεί </a:t>
            </a:r>
            <a:r>
              <a:rPr lang="el-GR" sz="2000">
                <a:solidFill>
                  <a:srgbClr val="333333"/>
                </a:solidFill>
                <a:latin typeface="Proxima Nova"/>
                <a:ea typeface="Proxima Nova"/>
                <a:cs typeface="Proxima Nova"/>
                <a:sym typeface="Proxima Nova"/>
              </a:rPr>
              <a:t>από</a:t>
            </a:r>
            <a:r>
              <a:rPr lang="el-GR" sz="2000">
                <a:solidFill>
                  <a:srgbClr val="333333"/>
                </a:solidFill>
                <a:latin typeface="Proxima Nova"/>
                <a:ea typeface="Proxima Nova"/>
                <a:cs typeface="Proxima Nova"/>
                <a:sym typeface="Proxima Nova"/>
              </a:rPr>
              <a:t> τη συσκευή raspberry που θα υπάρχει μέσα στο σπίτι. </a:t>
            </a:r>
            <a:endParaRPr sz="2000">
              <a:solidFill>
                <a:srgbClr val="333333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333333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l-GR" sz="2000">
                <a:solidFill>
                  <a:srgbClr val="333333"/>
                </a:solidFill>
                <a:latin typeface="Proxima Nova"/>
                <a:ea typeface="Proxima Nova"/>
                <a:cs typeface="Proxima Nova"/>
                <a:sym typeface="Proxima Nova"/>
              </a:rPr>
              <a:t>Η αναγνώριση της έντασης του σήματος μας δείχνει πόσο κοντά στην πόρτα είναι η γάτα μας για να ανοίξει. </a:t>
            </a:r>
            <a:endParaRPr sz="2000">
              <a:solidFill>
                <a:srgbClr val="333333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333333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l-GR" sz="2000">
                <a:solidFill>
                  <a:srgbClr val="333333"/>
                </a:solidFill>
                <a:latin typeface="Proxima Nova"/>
                <a:ea typeface="Proxima Nova"/>
                <a:cs typeface="Proxima Nova"/>
                <a:sym typeface="Proxima Nova"/>
              </a:rPr>
              <a:t>Η συσκευή raspberry ελέγχει δύο κινητήρες servo που ανοίγουν την πόρτα. Μετά από ορισμένο χρονικό διάστημα η πόρτα κλείνει αυτόματα. </a:t>
            </a:r>
            <a:endParaRPr sz="2000">
              <a:solidFill>
                <a:srgbClr val="333333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333333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l-GR" sz="2000">
                <a:solidFill>
                  <a:srgbClr val="333333"/>
                </a:solidFill>
                <a:latin typeface="Proxima Nova"/>
                <a:ea typeface="Proxima Nova"/>
                <a:cs typeface="Proxima Nova"/>
                <a:sym typeface="Proxima Nova"/>
              </a:rPr>
              <a:t>Το σύστημα διαθέτει και μία οθόνη αφής όπου ο χρήστης μπορεί να ελέγξει το άνοιγμα, το κλείσιμο, το κλείδωμα της πόρτας, διατηρεί και προβάλλει το ιστορικό κίνησης. </a:t>
            </a:r>
            <a:endParaRPr sz="2000">
              <a:solidFill>
                <a:srgbClr val="333333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333333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l-GR" sz="2000">
                <a:solidFill>
                  <a:srgbClr val="333333"/>
                </a:solidFill>
                <a:latin typeface="Proxima Nova"/>
                <a:ea typeface="Proxima Nova"/>
                <a:cs typeface="Proxima Nova"/>
                <a:sym typeface="Proxima Nova"/>
              </a:rPr>
              <a:t>Βάσει των 3d μοντέλων που χρησιμοποιήθηκαν στην κατασκευή, σ</a:t>
            </a:r>
            <a:r>
              <a:rPr lang="el-GR" sz="2000">
                <a:solidFill>
                  <a:srgbClr val="333333"/>
                </a:solidFill>
                <a:latin typeface="Proxima Nova"/>
                <a:ea typeface="Proxima Nova"/>
                <a:cs typeface="Proxima Nova"/>
                <a:sym typeface="Proxima Nova"/>
              </a:rPr>
              <a:t>χεδιάστηκε </a:t>
            </a:r>
            <a:r>
              <a:rPr lang="el-GR" sz="2000">
                <a:solidFill>
                  <a:srgbClr val="333333"/>
                </a:solidFill>
                <a:latin typeface="Proxima Nova"/>
                <a:ea typeface="Proxima Nova"/>
                <a:cs typeface="Proxima Nova"/>
                <a:sym typeface="Proxima Nova"/>
              </a:rPr>
              <a:t>ένα εικονικό μοντέλο </a:t>
            </a:r>
            <a:r>
              <a:rPr lang="el-GR" sz="2000">
                <a:solidFill>
                  <a:srgbClr val="333333"/>
                </a:solidFill>
                <a:latin typeface="Proxima Nova"/>
                <a:ea typeface="Proxima Nova"/>
                <a:cs typeface="Proxima Nova"/>
                <a:sym typeface="Proxima Nova"/>
              </a:rPr>
              <a:t>προσομοίωσης της πόρτας</a:t>
            </a:r>
            <a:r>
              <a:rPr lang="el-GR" sz="21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rPr>
              <a:t>. </a:t>
            </a:r>
            <a:r>
              <a:rPr lang="el-GR" sz="21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rPr>
              <a:t> </a:t>
            </a:r>
            <a:endParaRPr sz="2000">
              <a:solidFill>
                <a:schemeClr val="dk2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Gameday">
  <a:themeElements>
    <a:clrScheme name="Gameday">
      <a:dk1>
        <a:srgbClr val="4285F4"/>
      </a:dk1>
      <a:lt1>
        <a:srgbClr val="FFFFFF"/>
      </a:lt1>
      <a:dk2>
        <a:srgbClr val="666666"/>
      </a:dk2>
      <a:lt2>
        <a:srgbClr val="D9D9D9"/>
      </a:lt2>
      <a:accent1>
        <a:srgbClr val="455A64"/>
      </a:accent1>
      <a:accent2>
        <a:srgbClr val="607D8B"/>
      </a:accent2>
      <a:accent3>
        <a:srgbClr val="FF5722"/>
      </a:accent3>
      <a:accent4>
        <a:srgbClr val="D84315"/>
      </a:accent4>
      <a:accent5>
        <a:srgbClr val="1C3AA9"/>
      </a:accent5>
      <a:accent6>
        <a:srgbClr val="FFAB40"/>
      </a:accent6>
      <a:hlink>
        <a:srgbClr val="1C3AA9"/>
      </a:hlink>
      <a:folHlink>
        <a:srgbClr val="1C3AA9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2024-04-12T06:32:24Z</dcterms:created>
  <dc:creator>user</dc:creator>
</cp:coreProperties>
</file>